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Google Sans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Open Sans Ligh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8.xml"/><Relationship Id="rId66" Type="http://schemas.openxmlformats.org/officeDocument/2006/relationships/font" Target="fonts/OpenSansLight-bold.fntdata"/><Relationship Id="rId21" Type="http://schemas.openxmlformats.org/officeDocument/2006/relationships/slide" Target="slides/slide17.xml"/><Relationship Id="rId65" Type="http://schemas.openxmlformats.org/officeDocument/2006/relationships/font" Target="fonts/OpenSansLight-regular.fntdata"/><Relationship Id="rId24" Type="http://schemas.openxmlformats.org/officeDocument/2006/relationships/slide" Target="slides/slide20.xml"/><Relationship Id="rId68" Type="http://schemas.openxmlformats.org/officeDocument/2006/relationships/font" Target="fonts/OpenSansLight-boldItalic.fntdata"/><Relationship Id="rId23" Type="http://schemas.openxmlformats.org/officeDocument/2006/relationships/slide" Target="slides/slide19.xml"/><Relationship Id="rId67" Type="http://schemas.openxmlformats.org/officeDocument/2006/relationships/font" Target="fonts/OpenSansLight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GoogleSans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GoogleSans-italic.fntdata"/><Relationship Id="rId10" Type="http://schemas.openxmlformats.org/officeDocument/2006/relationships/slide" Target="slides/slide6.xml"/><Relationship Id="rId54" Type="http://schemas.openxmlformats.org/officeDocument/2006/relationships/font" Target="fonts/GoogleSans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56" Type="http://schemas.openxmlformats.org/officeDocument/2006/relationships/font" Target="fonts/GoogleSans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25d440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c25d440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9439de6f9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89439de6f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9439de6f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89439de6f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8be8edc13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08be8edc13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9439de6f9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89439de6f9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be8edc1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08be8edc1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8be8edc1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08be8edc1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be8edc13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08be8edc1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8be8edc1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08be8edc13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8be8edc13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08be8edc13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8be8edc13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08be8edc13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28da974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28da974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be8edc13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08be8edc13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8be8edc13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08be8edc13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8be8edc13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08be8edc13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8be8edc13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08be8edc13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8be8edc13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08be8edc13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8be8edc13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08be8edc13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4445ef5b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1f4445ef5b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44908185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f44908185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17a755cb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017a755cb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44908185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f44908185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199fdfce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1f199fdfce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44908185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f44908185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4908185a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f44908185a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44908185a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f44908185a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ddfe613a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21ddfe613a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3b5a0e17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03b5a0e17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3b5a0e17d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03b5a0e17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3b5a0e17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03b5a0e17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ddfe613a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1ddfe613a7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fbf32e56b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1fbf32e56b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ddfe613a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1ddfe613a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defbb49a8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ddefbb49a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ddfe613a7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1ddfe613a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c1b29b7a8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2c1b29b7a8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c1b29b7a8_4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2c1b29b7a8_4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c1b29b7a8_4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2c1b29b7a8_4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c1b29b7a8_4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2c1b29b7a8_4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defbb49a8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ddefbb49a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defbb49a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ddefbb49a8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7a755c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17a755c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75e2117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0575e2117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9439de6f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89439de6f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 1 1" showMasterSp="0">
  <p:cSld name="Blank Red Footer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 txBox="1"/>
          <p:nvPr/>
        </p:nvSpPr>
        <p:spPr>
          <a:xfrm>
            <a:off x="252225" y="87325"/>
            <a:ext cx="5862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2023 Solution Challenge: Info Session</a:t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9812" y="186775"/>
            <a:ext cx="2370692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9">
          <p15:clr>
            <a:srgbClr val="FA7B17"/>
          </p15:clr>
        </p15:guide>
        <p15:guide id="2" pos="5571">
          <p15:clr>
            <a:srgbClr val="FA7B17"/>
          </p15:clr>
        </p15:guide>
        <p15:guide id="3" orient="horz" pos="3097">
          <p15:clr>
            <a:srgbClr val="FA7B17"/>
          </p15:clr>
        </p15:guide>
        <p15:guide id="4" orient="horz" pos="297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art.dev/null-safet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i.dart.dev/stable/dart-core/Function-class.html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pi.dart.dev/stable/dart-core/Object-class.html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.gif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1267225" y="1786800"/>
            <a:ext cx="4208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Flutter Frenzy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2-Days Bootcamp</a:t>
            </a:r>
            <a:endParaRPr b="1"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Brought to you by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-"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GDSC UM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-"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GDSC APU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725" y="806513"/>
            <a:ext cx="3530476" cy="35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34900" y="1343000"/>
            <a:ext cx="80136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128000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Dart is strongly typed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Unlike Java, Dart doesn’t have the keywords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protected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If an identifier starts with an underscore (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 it’s private to its library.</a:t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default, every variable in Dart should be assigned an 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initial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value. But some of types are assigned automatically.</a:t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5" y="577697"/>
            <a:ext cx="8839204" cy="240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3841"/>
            <a:ext cx="9144003" cy="248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758275" y="1359200"/>
            <a:ext cx="36054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String        	“abc”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Int		1, -1, 0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Double	1.1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Set		&lt;string&gt;{“ab”,”cd”}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Map		{“hello”:”world”}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List		[1,2,3,4]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329850" y="1250025"/>
            <a:ext cx="739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Uninitialized variables that have a nullable type have an initial value of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null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Even variables with numeric types are initially null, because numbers—like everything else in Dart—are objects.</a:t>
            </a:r>
            <a:endParaRPr sz="1700"/>
          </a:p>
        </p:txBody>
      </p:sp>
      <p:sp>
        <p:nvSpPr>
          <p:cNvPr id="159" name="Google Shape;159;p29"/>
          <p:cNvSpPr txBox="1"/>
          <p:nvPr/>
        </p:nvSpPr>
        <p:spPr>
          <a:xfrm>
            <a:off x="334900" y="1877950"/>
            <a:ext cx="699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(If you haven’t opted into </a:t>
            </a:r>
            <a:r>
              <a:rPr lang="en" sz="1300">
                <a:solidFill>
                  <a:srgbClr val="1967D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null safety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, then every variable has a nullable type.)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329850" y="1250025"/>
            <a:ext cx="848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If you enable null safety, then you must initialize the values of non-nullable variables before you use them:</a:t>
            </a:r>
            <a:endParaRPr sz="17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050" y="1250025"/>
            <a:ext cx="8839204" cy="217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29850" y="1250025"/>
            <a:ext cx="848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You don’t have to initialize a local variable where it’s declared, but you do need to assign it a value before it’s used. For example, the following code is valid because Dart can detect that </a:t>
            </a:r>
            <a:r>
              <a:rPr lang="en">
                <a:solidFill>
                  <a:srgbClr val="247777"/>
                </a:solidFill>
                <a:highlight>
                  <a:srgbClr val="FFFFFF"/>
                </a:highlight>
              </a:rPr>
              <a:t>lineCount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 is non-null by the time it’s passed to </a:t>
            </a:r>
            <a:r>
              <a:rPr lang="en">
                <a:solidFill>
                  <a:srgbClr val="247777"/>
                </a:solidFill>
                <a:highlight>
                  <a:srgbClr val="FFFFFF"/>
                </a:highlight>
              </a:rPr>
              <a:t>print()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:</a:t>
            </a:r>
            <a:endParaRPr sz="16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5" y="1854575"/>
            <a:ext cx="5547254" cy="27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329850" y="1250025"/>
            <a:ext cx="84843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Dart 2.12 added the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</a:rPr>
              <a:t>late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 modifier, which has two use cases: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Declaring a non-nullable variable that’s initialized after its declaration.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Lazily initializing a variable.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5" y="1953575"/>
            <a:ext cx="5424604" cy="22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IF statement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29850" y="1250025"/>
            <a:ext cx="84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0" y="1156500"/>
            <a:ext cx="6476703" cy="321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29850" y="1250025"/>
            <a:ext cx="84843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is a true </a:t>
            </a:r>
            <a:r>
              <a:rPr lang="en" sz="1300">
                <a:solidFill>
                  <a:schemeClr val="accent1"/>
                </a:solidFill>
                <a:highlight>
                  <a:srgbClr val="FFFFFF"/>
                </a:highlight>
              </a:rPr>
              <a:t>object-oriented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language, so even functions are objects and have a type, </a:t>
            </a:r>
            <a:r>
              <a:rPr lang="en" sz="1300">
                <a:solidFill>
                  <a:srgbClr val="1967D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Function.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This means that functions can be assigned to </a:t>
            </a:r>
            <a:r>
              <a:rPr lang="en" sz="1300">
                <a:solidFill>
                  <a:schemeClr val="accent5"/>
                </a:solidFill>
                <a:highlight>
                  <a:srgbClr val="FFFFFF"/>
                </a:highlight>
              </a:rPr>
              <a:t>variables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or passed as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arguments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to other functions.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25" y="1500050"/>
            <a:ext cx="6636452" cy="32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29850" y="1250025"/>
            <a:ext cx="84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functions are also integrated with parameters. Usually parameters are variables that users pass the value when invoking the function.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5" y="1428525"/>
            <a:ext cx="7137198" cy="31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Flutter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75" y="1802975"/>
            <a:ext cx="1218175" cy="15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329850" y="1250025"/>
            <a:ext cx="84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functions are also integrated with parameters. Usually parameters are variables that users pass the value when invoking the function.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75" y="1522425"/>
            <a:ext cx="6042757" cy="3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List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675" y="1072950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Loop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For loop in Dart is similar to that in Java and also the flow of execution is the same as that in Java.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715375" y="2074550"/>
            <a:ext cx="55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 for(initialization; condition; text expression){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    // Body of the loop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Loop</a:t>
            </a: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For loop in Dart is similar to that in Java and also the flow of execution is the same as that in Java.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1307825"/>
            <a:ext cx="7340518" cy="30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Class</a:t>
            </a:r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is an object-oriented language with classes. Every object is an instance of a class, and all classes except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Null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descend from </a:t>
            </a:r>
            <a:r>
              <a:rPr lang="en" sz="1300">
                <a:solidFill>
                  <a:srgbClr val="0175C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</a:t>
            </a:r>
            <a:endParaRPr sz="1500"/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0" y="1407975"/>
            <a:ext cx="7858237" cy="30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Methods</a:t>
            </a:r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 txBox="1"/>
          <p:nvPr/>
        </p:nvSpPr>
        <p:spPr>
          <a:xfrm>
            <a:off x="443525" y="1207100"/>
            <a:ext cx="656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Methods are functions in class. 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Instance methods on objects can access instance variables and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this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The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distanceTo()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method in the following sample is an example of an instance method:</a:t>
            </a:r>
            <a:endParaRPr sz="1600"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0" y="1529600"/>
            <a:ext cx="4963753" cy="30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Constructor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Constructor is an instance method that will be executed when the class is instantiated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Usually the name of constructor will be the same as its class.</a:t>
            </a:r>
            <a:endParaRPr sz="1300">
              <a:highlight>
                <a:srgbClr val="FFFFFF"/>
              </a:highlight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25" y="1273250"/>
            <a:ext cx="5551939" cy="323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</a:t>
            </a:r>
            <a:r>
              <a:rPr lang="en"/>
              <a:t>Extension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479325" y="1070150"/>
            <a:ext cx="62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create a subclass, and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refer to the superclass:</a:t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121250"/>
            <a:ext cx="5146875" cy="359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Widgets (Stateless)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Start your first program</a:t>
            </a:r>
            <a:endParaRPr/>
          </a:p>
        </p:txBody>
      </p:sp>
      <p:sp>
        <p:nvSpPr>
          <p:cNvPr id="274" name="Google Shape;274;p45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785550"/>
            <a:ext cx="4849900" cy="39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757200" y="1394975"/>
            <a:ext cx="417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ain(): Where the app starts to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MyApp: StatelessWidget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MaterialApp: A class(widget) to generate a material design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Flutter?</a:t>
            </a:r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5291" l="1592" r="1882" t="6803"/>
          <a:stretch/>
        </p:blipFill>
        <p:spPr>
          <a:xfrm>
            <a:off x="1723476" y="1254825"/>
            <a:ext cx="5697049" cy="29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Start your first program</a:t>
            </a:r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785550"/>
            <a:ext cx="4849900" cy="39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/>
        </p:nvSpPr>
        <p:spPr>
          <a:xfrm>
            <a:off x="4757200" y="1394975"/>
            <a:ext cx="417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main(): Where the app starts to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MyApp: StatelessWidget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MaterialApp: A class(widget) to generate a material design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290" name="Google Shape;290;p47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4" y="929850"/>
            <a:ext cx="5597425" cy="31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297" name="Google Shape;297;p48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4" y="929850"/>
            <a:ext cx="5597425" cy="31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04" name="Google Shape;304;p49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7075"/>
            <a:ext cx="7695242" cy="32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050" y="644979"/>
            <a:ext cx="9144003" cy="353169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5" y="608450"/>
            <a:ext cx="8366510" cy="32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50" y="681850"/>
            <a:ext cx="8366510" cy="32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925" y="347626"/>
            <a:ext cx="1508139" cy="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Container</a:t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0" y="810325"/>
            <a:ext cx="5507476" cy="35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Container</a:t>
            </a:r>
            <a:endParaRPr/>
          </a:p>
        </p:txBody>
      </p:sp>
      <p:sp>
        <p:nvSpPr>
          <p:cNvPr id="339" name="Google Shape;339;p54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75" y="900075"/>
            <a:ext cx="6144763" cy="32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334894" y="5126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Column &amp; Row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625"/>
            <a:ext cx="6276977" cy="401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34894" y="483797"/>
            <a:ext cx="8233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Good for MVP + Engaging Design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25" y="1443200"/>
            <a:ext cx="4541925" cy="2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25" y="593050"/>
            <a:ext cx="6284175" cy="4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6"/>
          <p:cNvSpPr txBox="1"/>
          <p:nvPr>
            <p:ph type="title"/>
          </p:nvPr>
        </p:nvSpPr>
        <p:spPr>
          <a:xfrm>
            <a:off x="349344" y="332097"/>
            <a:ext cx="823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Expanded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/>
        </p:nvSpPr>
        <p:spPr>
          <a:xfrm>
            <a:off x="1100625" y="1911750"/>
            <a:ext cx="420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Firebase x Flutter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By Raeveen Pasupathy</a:t>
            </a:r>
            <a:endParaRPr b="1"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675" y="794225"/>
            <a:ext cx="4208100" cy="31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34894" y="483797"/>
            <a:ext cx="823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What are we learning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175250" y="1748250"/>
            <a:ext cx="5334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Getting started on Firebase Console.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Authentication Flow in Flutter.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Introducing FlutterFire.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simple app with Firebase authentication.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875" y="1320077"/>
            <a:ext cx="4785248" cy="22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34894" y="483797"/>
            <a:ext cx="823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What is FlutterFire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9"/>
          <p:cNvSpPr txBox="1"/>
          <p:nvPr/>
        </p:nvSpPr>
        <p:spPr>
          <a:xfrm>
            <a:off x="334900" y="1748250"/>
            <a:ext cx="533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FlutterFire is a </a:t>
            </a:r>
            <a:r>
              <a:rPr b="1"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CLI tool 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that allows you to seamlessly integrate Firebase with your Flutter app.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999550" y="60625"/>
            <a:ext cx="69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Our Simple App (Final look)</a:t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88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38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963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0313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34894" y="483797"/>
            <a:ext cx="8233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Faster QA Process - Native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25" y="2042462"/>
            <a:ext cx="1649325" cy="1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025" y="2251336"/>
            <a:ext cx="2743725" cy="14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200" y="2333975"/>
            <a:ext cx="1275150" cy="12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2375" y="2230199"/>
            <a:ext cx="1482725" cy="1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34894" y="483797"/>
            <a:ext cx="8233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Rapid App Development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733925" y="3824200"/>
            <a:ext cx="193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Data Type Control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6889675" y="3821350"/>
            <a:ext cx="203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Dependencies Control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4074100" y="3824200"/>
            <a:ext cx="128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Hot Reload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1896524"/>
            <a:ext cx="1000500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75" y="1789575"/>
            <a:ext cx="671549" cy="6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425" y="2011775"/>
            <a:ext cx="769975" cy="7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050" y="2502025"/>
            <a:ext cx="894350" cy="8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313" y="1487150"/>
            <a:ext cx="3009576" cy="2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0323" y="1279275"/>
            <a:ext cx="1833775" cy="2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Dart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25" y="1851950"/>
            <a:ext cx="1439599" cy="14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Where can we start?</a:t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first program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00" y="1207103"/>
            <a:ext cx="6378932" cy="335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First Function</a:t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</a:t>
            </a:r>
            <a:r>
              <a:rPr lang="en"/>
              <a:t>Hello World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" y="1286303"/>
            <a:ext cx="8839204" cy="290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